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4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7.svg" ContentType="image/svg+xml"/>
  <Override PartName="/ppt/media/image3.svg" ContentType="image/svg+xml"/>
  <Override PartName="/ppt/media/image31.svg" ContentType="image/svg+xml"/>
  <Override PartName="/ppt/media/image35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59" r:id="rId17"/>
    <p:sldId id="260" r:id="rId18"/>
    <p:sldId id="265" r:id="rId19"/>
    <p:sldId id="261" r:id="rId20"/>
    <p:sldId id="277" r:id="rId21"/>
    <p:sldId id="279" r:id="rId22"/>
    <p:sldId id="262" r:id="rId24"/>
    <p:sldId id="309" r:id="rId25"/>
    <p:sldId id="281" r:id="rId26"/>
    <p:sldId id="283" r:id="rId27"/>
    <p:sldId id="308" r:id="rId28"/>
  </p:sldIdLst>
  <p:sldSz cx="18288000" cy="10287000"/>
  <p:notesSz cx="6858000" cy="9144000"/>
  <p:embeddedFontLst>
    <p:embeddedFont>
      <p:font typeface="TT Interphases Bold" panose="02000803060000020004"/>
      <p:bold r:id="rId32"/>
    </p:embeddedFont>
    <p:embeddedFont>
      <p:font typeface="TT Interphases" panose="02000503020000020004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3527"/>
    <a:srgbClr val="004AAD"/>
    <a:srgbClr val="D94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3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the user first sign up and log in. We will let them to the AI Model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5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svg"/><Relationship Id="rId3" Type="http://schemas.openxmlformats.org/officeDocument/2006/relationships/image" Target="../media/image9.png"/><Relationship Id="rId2" Type="http://schemas.openxmlformats.org/officeDocument/2006/relationships/image" Target="../media/image1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24.png"/><Relationship Id="rId4" Type="http://schemas.openxmlformats.org/officeDocument/2006/relationships/image" Target="../media/image12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7.svg"/><Relationship Id="rId11" Type="http://schemas.openxmlformats.org/officeDocument/2006/relationships/image" Target="../media/image26.png"/><Relationship Id="rId10" Type="http://schemas.openxmlformats.org/officeDocument/2006/relationships/image" Target="../media/image17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29.png"/><Relationship Id="rId3" Type="http://schemas.openxmlformats.org/officeDocument/2006/relationships/image" Target="../media/image18.sv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3810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" name="图片 12" descr="image-removebg-preview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115" y="2628900"/>
            <a:ext cx="10606405" cy="38557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53000" y="6515100"/>
            <a:ext cx="903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Build Fluency in an AI-Powered Language Utopia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020" y="1622425"/>
            <a:ext cx="9660890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Profile: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Needs Analysis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3290" y="4991100"/>
            <a:ext cx="8072120" cy="48291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Data-Driven Insight: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"375 million people learn English as a second language" (Simon &amp; Simon, 2024).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Growing demand for immersive, culturally relevant tools.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7190" y="908050"/>
            <a:ext cx="12137390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Current language learning apps 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77" y="3387083"/>
            <a:ext cx="5352040" cy="403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Duolingo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......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Current language learning apps fall short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0408920" cy="5386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Duolingo: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Gamified, bite-sized lessons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Limited conversational depth, no cultural context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Expert-designed grammar &amp; pronunciation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No real-time immersive practice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Chatbots: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Personalized conversations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Struggle with emotions, idioms, cultural depth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9421" y="1038225"/>
            <a:ext cx="2298303" cy="1784319"/>
          </a:xfrm>
          <a:custGeom>
            <a:avLst/>
            <a:gdLst/>
            <a:ahLst/>
            <a:cxnLst/>
            <a:rect l="l" t="t" r="r" b="b"/>
            <a:pathLst>
              <a:path w="2298303" h="1784319">
                <a:moveTo>
                  <a:pt x="0" y="0"/>
                </a:moveTo>
                <a:lnTo>
                  <a:pt x="2298303" y="0"/>
                </a:lnTo>
                <a:lnTo>
                  <a:pt x="2298303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altLang="zh-CN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TalkUtopia’s  Differentiation</a:t>
            </a:r>
            <a:endParaRPr lang="en-US" altLang="zh-CN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0408920" cy="224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+ VR Integration: Real-time feedback in lifelike scenarios.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Immersion: Idioms, social norms via interactive avatars.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Gamification: Motivation through challenges and rewards.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9421" y="1038225"/>
            <a:ext cx="2298303" cy="1784319"/>
          </a:xfrm>
          <a:custGeom>
            <a:avLst/>
            <a:gdLst/>
            <a:ahLst/>
            <a:cxnLst/>
            <a:rect l="l" t="t" r="r" b="b"/>
            <a:pathLst>
              <a:path w="2298303" h="1784319">
                <a:moveTo>
                  <a:pt x="0" y="0"/>
                </a:moveTo>
                <a:lnTo>
                  <a:pt x="2298303" y="0"/>
                </a:lnTo>
                <a:lnTo>
                  <a:pt x="2298303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8755" y="908050"/>
            <a:ext cx="12315825" cy="217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altLang="zh-CN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 vs. Alternatives</a:t>
            </a:r>
            <a:endParaRPr lang="en-US" altLang="zh-CN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60" y="3387090"/>
            <a:ext cx="11589385" cy="3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Feature	                    Duolingo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Babbel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Chatbots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        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Real-time Feedback	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Immersion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VR Integration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❌</a:t>
            </a: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                 </a:t>
            </a:r>
            <a:r>
              <a:rPr lang="en-US" alt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✅</a:t>
            </a:r>
            <a:endParaRPr lang="en-US" alt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15" name="Group 4"/>
          <p:cNvGrpSpPr/>
          <p:nvPr/>
        </p:nvGrpSpPr>
        <p:grpSpPr>
          <a:xfrm rot="0">
            <a:off x="0" y="3401060"/>
            <a:ext cx="882015" cy="3484880"/>
            <a:chOff x="0" y="0"/>
            <a:chExt cx="2598770" cy="433040"/>
          </a:xfrm>
        </p:grpSpPr>
        <p:sp>
          <p:nvSpPr>
            <p:cNvPr id="16" name="Freeform 5"/>
            <p:cNvSpPr/>
            <p:nvPr/>
          </p:nvSpPr>
          <p:spPr>
            <a:xfrm>
              <a:off x="0" y="0"/>
              <a:ext cx="2598770" cy="433040"/>
            </a:xfrm>
            <a:custGeom>
              <a:avLst/>
              <a:gdLst/>
              <a:ahLst/>
              <a:cxnLst/>
              <a:rect l="l" t="t" r="r" b="b"/>
              <a:pathLst>
                <a:path w="2598770" h="433040">
                  <a:moveTo>
                    <a:pt x="0" y="0"/>
                  </a:moveTo>
                  <a:lnTo>
                    <a:pt x="2598770" y="0"/>
                  </a:lnTo>
                  <a:lnTo>
                    <a:pt x="2598770" y="433040"/>
                  </a:lnTo>
                  <a:lnTo>
                    <a:pt x="0" y="43304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6"/>
            <p:cNvSpPr txBox="1"/>
            <p:nvPr/>
          </p:nvSpPr>
          <p:spPr>
            <a:xfrm>
              <a:off x="0" y="0"/>
              <a:ext cx="2598770" cy="43304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21" name="矩形 20"/>
          <p:cNvSpPr/>
          <p:nvPr/>
        </p:nvSpPr>
        <p:spPr>
          <a:xfrm>
            <a:off x="2797810" y="4381500"/>
            <a:ext cx="1266698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800" b="1">
                <a:solidFill>
                  <a:srgbClr val="004AA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 3: Product Description</a:t>
            </a:r>
            <a:endParaRPr lang="en-US" altLang="zh-CN" sz="8800" b="1">
              <a:solidFill>
                <a:srgbClr val="004AA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3" name="Group 4"/>
          <p:cNvGrpSpPr/>
          <p:nvPr/>
        </p:nvGrpSpPr>
        <p:grpSpPr>
          <a:xfrm rot="0">
            <a:off x="17449800" y="3401060"/>
            <a:ext cx="882015" cy="3484880"/>
            <a:chOff x="0" y="0"/>
            <a:chExt cx="2598770" cy="433040"/>
          </a:xfrm>
        </p:grpSpPr>
        <p:sp>
          <p:nvSpPr>
            <p:cNvPr id="24" name="Freeform 5"/>
            <p:cNvSpPr/>
            <p:nvPr/>
          </p:nvSpPr>
          <p:spPr>
            <a:xfrm>
              <a:off x="0" y="0"/>
              <a:ext cx="2598770" cy="433040"/>
            </a:xfrm>
            <a:custGeom>
              <a:avLst/>
              <a:gdLst/>
              <a:ahLst/>
              <a:cxnLst/>
              <a:rect l="l" t="t" r="r" b="b"/>
              <a:pathLst>
                <a:path w="2598770" h="433040">
                  <a:moveTo>
                    <a:pt x="0" y="0"/>
                  </a:moveTo>
                  <a:lnTo>
                    <a:pt x="2598770" y="0"/>
                  </a:lnTo>
                  <a:lnTo>
                    <a:pt x="2598770" y="433040"/>
                  </a:lnTo>
                  <a:lnTo>
                    <a:pt x="0" y="43304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6"/>
            <p:cNvSpPr txBox="1"/>
            <p:nvPr/>
          </p:nvSpPr>
          <p:spPr>
            <a:xfrm>
              <a:off x="0" y="0"/>
              <a:ext cx="2598770" cy="43304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316835" y="9029700"/>
            <a:ext cx="2995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Dai Dasen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1155211130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8421350" cy="10287000"/>
            <a:chOff x="0" y="0"/>
            <a:chExt cx="29010" cy="162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29010" cy="162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 rot="-5400000">
              <a:off x="0" y="1620"/>
              <a:ext cx="2810" cy="2810"/>
            </a:xfrm>
            <a:custGeom>
              <a:avLst/>
              <a:gdLst/>
              <a:ahLst/>
              <a:cxnLst/>
              <a:rect l="l" t="t" r="r" b="b"/>
              <a:pathLst>
                <a:path w="1784319" h="1784319">
                  <a:moveTo>
                    <a:pt x="0" y="0"/>
                  </a:moveTo>
                  <a:lnTo>
                    <a:pt x="1784319" y="0"/>
                  </a:lnTo>
                  <a:lnTo>
                    <a:pt x="1784319" y="1784319"/>
                  </a:lnTo>
                  <a:lnTo>
                    <a:pt x="0" y="17843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</p:sp>
        <p:sp>
          <p:nvSpPr>
            <p:cNvPr id="28" name="文本框 27"/>
            <p:cNvSpPr txBox="1"/>
            <p:nvPr/>
          </p:nvSpPr>
          <p:spPr>
            <a:xfrm>
              <a:off x="3241" y="1887"/>
              <a:ext cx="15773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8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Product Components</a:t>
              </a:r>
              <a:endParaRPr lang="en-US" altLang="zh-CN" sz="8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endParaRPr>
            </a:p>
          </p:txBody>
        </p:sp>
        <p:sp>
          <p:nvSpPr>
            <p:cNvPr id="35" name="TextBox 17"/>
            <p:cNvSpPr txBox="1"/>
            <p:nvPr/>
          </p:nvSpPr>
          <p:spPr>
            <a:xfrm>
              <a:off x="6600" y="6348"/>
              <a:ext cx="1400" cy="1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r">
                <a:lnSpc>
                  <a:spcPts val="5040"/>
                </a:lnSpc>
              </a:pPr>
              <a:r>
                <a:rPr lang="en-US" sz="42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1.</a:t>
              </a:r>
              <a:endParaRPr lang="en-US" sz="42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180" y="10845"/>
              <a:ext cx="377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VR Display</a:t>
              </a:r>
              <a:endPara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endParaRPr>
            </a:p>
          </p:txBody>
        </p:sp>
        <p:pic>
          <p:nvPicPr>
            <p:cNvPr id="4" name="图片 3" descr="virtual-realit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40" y="4740"/>
              <a:ext cx="5658" cy="5658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4356" y="10845"/>
              <a:ext cx="990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>
                <a:buClrTx/>
                <a:buSzTx/>
                <a:buFontTx/>
                <a:buNone/>
              </a:pPr>
              <a:r>
                <a:rPr lang="en-US" altLang="zh-CN" sz="4000" i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TalkUtopia </a:t>
              </a:r>
              <a:r>
                <a:rPr lang="en-US" altLang="zh-CN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23527"/>
                  </a:solidFill>
                  <a:effectLst/>
                </a:rPr>
                <a:t>Mobile Appication</a:t>
              </a:r>
              <a:endPara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3527"/>
                </a:solidFill>
                <a:effectLst/>
              </a:endParaRPr>
            </a:p>
          </p:txBody>
        </p:sp>
        <p:pic>
          <p:nvPicPr>
            <p:cNvPr id="5" name="图片 4" descr="smartpho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" y="4740"/>
              <a:ext cx="5658" cy="565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6440" y="12092"/>
              <a:ext cx="9273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C23527"/>
                  </a:solidFill>
                  <a:latin typeface="Times New Roman" panose="02020603050405020304" charset="0"/>
                  <a:cs typeface="Times New Roman" panose="02020603050405020304" charset="0"/>
                </a:rPr>
                <a:t>Optional device for a more immersive learning experience.</a:t>
              </a:r>
              <a:endParaRPr lang="zh-CN" altLang="en-US" sz="2400">
                <a:solidFill>
                  <a:srgbClr val="C23527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C23527"/>
                  </a:solidFill>
                  <a:latin typeface="Times New Roman" panose="02020603050405020304" charset="0"/>
                  <a:cs typeface="Times New Roman" panose="02020603050405020304" charset="0"/>
                </a:rPr>
                <a:t>Enhances engagement in language learning.</a:t>
              </a:r>
              <a:endParaRPr lang="zh-CN" altLang="en-US" sz="2400">
                <a:solidFill>
                  <a:srgbClr val="C23527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5" y="12092"/>
              <a:ext cx="1260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C23527"/>
                  </a:solidFill>
                  <a:latin typeface="Times New Roman" panose="02020603050405020304" charset="0"/>
                  <a:cs typeface="Times New Roman" panose="02020603050405020304" charset="0"/>
                </a:rPr>
                <a:t>Stores language learning data (learning routes, user settings).</a:t>
              </a:r>
              <a:endParaRPr lang="zh-CN" altLang="en-US" sz="2400">
                <a:solidFill>
                  <a:srgbClr val="C23527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C23527"/>
                  </a:solidFill>
                  <a:latin typeface="Times New Roman" panose="02020603050405020304" charset="0"/>
                  <a:cs typeface="Times New Roman" panose="02020603050405020304" charset="0"/>
                </a:rPr>
                <a:t>Allows users to start learning directly in the app.</a:t>
              </a:r>
              <a:endParaRPr lang="zh-CN" altLang="en-US" sz="2400">
                <a:solidFill>
                  <a:srgbClr val="C23527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8288000" cy="10287000"/>
            <a:chOff x="0" y="0"/>
            <a:chExt cx="28800" cy="162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28800" cy="162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4741" y="1267"/>
              <a:ext cx="19318" cy="2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 b="1" i="1">
                  <a:solidFill>
                    <a:srgbClr val="2A2E3A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TalkUtpoia </a:t>
              </a:r>
              <a:r>
                <a:rPr lang="en-US" sz="8500" b="1">
                  <a:solidFill>
                    <a:srgbClr val="2A2E3A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Mobile </a:t>
              </a:r>
              <a:r>
                <a:rPr lang="en-US" sz="8500" b="1">
                  <a:solidFill>
                    <a:srgbClr val="2A2E3A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App</a:t>
              </a:r>
              <a:endPara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453" y="4260"/>
              <a:ext cx="25778" cy="9241"/>
              <a:chOff x="1453" y="5100"/>
              <a:chExt cx="25778" cy="9241"/>
            </a:xfrm>
          </p:grpSpPr>
          <p:grpSp>
            <p:nvGrpSpPr>
              <p:cNvPr id="5" name="Group 5"/>
              <p:cNvGrpSpPr/>
              <p:nvPr/>
            </p:nvGrpSpPr>
            <p:grpSpPr>
              <a:xfrm rot="-5400000">
                <a:off x="18774" y="966"/>
                <a:ext cx="4323" cy="12591"/>
                <a:chOff x="0" y="0"/>
                <a:chExt cx="660400" cy="1923506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660400" cy="19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1923506">
                      <a:moveTo>
                        <a:pt x="220252" y="1904437"/>
                      </a:moveTo>
                      <a:cubicBezTo>
                        <a:pt x="254109" y="1915951"/>
                        <a:pt x="292600" y="1923506"/>
                        <a:pt x="330378" y="1923506"/>
                      </a:cubicBezTo>
                      <a:cubicBezTo>
                        <a:pt x="368157" y="1923506"/>
                        <a:pt x="404509" y="1917029"/>
                        <a:pt x="438009" y="1905515"/>
                      </a:cubicBezTo>
                      <a:cubicBezTo>
                        <a:pt x="438723" y="1905156"/>
                        <a:pt x="439435" y="1905156"/>
                        <a:pt x="440148" y="1904796"/>
                      </a:cubicBezTo>
                      <a:cubicBezTo>
                        <a:pt x="565955" y="1858741"/>
                        <a:pt x="658618" y="1737127"/>
                        <a:pt x="660400" y="157033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1569167"/>
                      </a:lnTo>
                      <a:cubicBezTo>
                        <a:pt x="1782" y="1737846"/>
                        <a:pt x="93019" y="1859461"/>
                        <a:pt x="220252" y="1904437"/>
                      </a:cubicBezTo>
                      <a:close/>
                    </a:path>
                  </a:pathLst>
                </a:custGeom>
                <a:solidFill>
                  <a:srgbClr val="C23527"/>
                </a:solidFill>
              </p:spPr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0"/>
                  <a:ext cx="660400" cy="179650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00"/>
                    </a:lnSpc>
                  </a:pPr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 rot="5400000">
                <a:off x="5587" y="966"/>
                <a:ext cx="4323" cy="12591"/>
                <a:chOff x="0" y="0"/>
                <a:chExt cx="660400" cy="1923506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660400" cy="19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1923506">
                      <a:moveTo>
                        <a:pt x="220252" y="1904437"/>
                      </a:moveTo>
                      <a:cubicBezTo>
                        <a:pt x="254109" y="1915951"/>
                        <a:pt x="292600" y="1923506"/>
                        <a:pt x="330378" y="1923506"/>
                      </a:cubicBezTo>
                      <a:cubicBezTo>
                        <a:pt x="368157" y="1923506"/>
                        <a:pt x="404509" y="1917029"/>
                        <a:pt x="438009" y="1905515"/>
                      </a:cubicBezTo>
                      <a:cubicBezTo>
                        <a:pt x="438723" y="1905156"/>
                        <a:pt x="439435" y="1905156"/>
                        <a:pt x="440148" y="1904796"/>
                      </a:cubicBezTo>
                      <a:cubicBezTo>
                        <a:pt x="565955" y="1858741"/>
                        <a:pt x="658618" y="1737127"/>
                        <a:pt x="660400" y="157033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1569167"/>
                      </a:lnTo>
                      <a:cubicBezTo>
                        <a:pt x="1782" y="1737846"/>
                        <a:pt x="93019" y="1859461"/>
                        <a:pt x="220252" y="1904437"/>
                      </a:cubicBezTo>
                      <a:close/>
                    </a:path>
                  </a:pathLst>
                </a:custGeom>
                <a:solidFill>
                  <a:srgbClr val="004AAD"/>
                </a:solidFill>
              </p:spPr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0" y="0"/>
                  <a:ext cx="660400" cy="179650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00"/>
                    </a:lnSpc>
                  </a:pPr>
                </a:p>
              </p:txBody>
            </p:sp>
          </p:grpSp>
          <p:sp>
            <p:nvSpPr>
              <p:cNvPr id="14" name="TextBox 14"/>
              <p:cNvSpPr txBox="1"/>
              <p:nvPr/>
            </p:nvSpPr>
            <p:spPr>
              <a:xfrm>
                <a:off x="4142" y="6584"/>
                <a:ext cx="8759" cy="11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5600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User Account </a:t>
                </a: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System</a:t>
                </a:r>
                <a:endPara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endParaRPr>
              </a:p>
            </p:txBody>
          </p:sp>
          <p:grpSp>
            <p:nvGrpSpPr>
              <p:cNvPr id="18" name="Group 18"/>
              <p:cNvGrpSpPr/>
              <p:nvPr/>
            </p:nvGrpSpPr>
            <p:grpSpPr>
              <a:xfrm rot="5400000">
                <a:off x="5587" y="5884"/>
                <a:ext cx="4323" cy="12591"/>
                <a:chOff x="0" y="0"/>
                <a:chExt cx="660400" cy="1923506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660400" cy="19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1923506">
                      <a:moveTo>
                        <a:pt x="220252" y="1904437"/>
                      </a:moveTo>
                      <a:cubicBezTo>
                        <a:pt x="254109" y="1915951"/>
                        <a:pt x="292600" y="1923506"/>
                        <a:pt x="330378" y="1923506"/>
                      </a:cubicBezTo>
                      <a:cubicBezTo>
                        <a:pt x="368157" y="1923506"/>
                        <a:pt x="404509" y="1917029"/>
                        <a:pt x="438009" y="1905515"/>
                      </a:cubicBezTo>
                      <a:cubicBezTo>
                        <a:pt x="438723" y="1905156"/>
                        <a:pt x="439435" y="1905156"/>
                        <a:pt x="440148" y="1904796"/>
                      </a:cubicBezTo>
                      <a:cubicBezTo>
                        <a:pt x="565955" y="1858741"/>
                        <a:pt x="658618" y="1737127"/>
                        <a:pt x="660400" y="157033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1569167"/>
                      </a:lnTo>
                      <a:cubicBezTo>
                        <a:pt x="1782" y="1737846"/>
                        <a:pt x="93019" y="1859461"/>
                        <a:pt x="220252" y="1904437"/>
                      </a:cubicBezTo>
                      <a:close/>
                    </a:path>
                  </a:pathLst>
                </a:custGeom>
                <a:solidFill>
                  <a:srgbClr val="C23527"/>
                </a:solidFill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0" y="0"/>
                  <a:ext cx="660400" cy="179650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00"/>
                    </a:lnSpc>
                  </a:pPr>
                </a:p>
              </p:txBody>
            </p:sp>
          </p:grpSp>
          <p:grpSp>
            <p:nvGrpSpPr>
              <p:cNvPr id="21" name="Group 21"/>
              <p:cNvGrpSpPr/>
              <p:nvPr/>
            </p:nvGrpSpPr>
            <p:grpSpPr>
              <a:xfrm rot="-5400000">
                <a:off x="18774" y="5884"/>
                <a:ext cx="4323" cy="12591"/>
                <a:chOff x="0" y="0"/>
                <a:chExt cx="660400" cy="1923506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660400" cy="19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1923506">
                      <a:moveTo>
                        <a:pt x="220252" y="1904437"/>
                      </a:moveTo>
                      <a:cubicBezTo>
                        <a:pt x="254109" y="1915951"/>
                        <a:pt x="292600" y="1923506"/>
                        <a:pt x="330378" y="1923506"/>
                      </a:cubicBezTo>
                      <a:cubicBezTo>
                        <a:pt x="368157" y="1923506"/>
                        <a:pt x="404509" y="1917029"/>
                        <a:pt x="438009" y="1905515"/>
                      </a:cubicBezTo>
                      <a:cubicBezTo>
                        <a:pt x="438723" y="1905156"/>
                        <a:pt x="439435" y="1905156"/>
                        <a:pt x="440148" y="1904796"/>
                      </a:cubicBezTo>
                      <a:cubicBezTo>
                        <a:pt x="565955" y="1858741"/>
                        <a:pt x="658618" y="1737127"/>
                        <a:pt x="660400" y="157033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1569167"/>
                      </a:lnTo>
                      <a:cubicBezTo>
                        <a:pt x="1782" y="1737846"/>
                        <a:pt x="93019" y="1859461"/>
                        <a:pt x="220252" y="1904437"/>
                      </a:cubicBezTo>
                      <a:close/>
                    </a:path>
                  </a:pathLst>
                </a:custGeom>
                <a:solidFill>
                  <a:srgbClr val="004AAD"/>
                </a:solidFill>
              </p:spPr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0"/>
                  <a:ext cx="660400" cy="179650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00"/>
                    </a:lnSpc>
                  </a:pP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4142" y="11504"/>
                <a:ext cx="8759" cy="11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5600"/>
                  </a:lnSpc>
                </a:pPr>
                <a:endPara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endParaRPr>
              </a:p>
            </p:txBody>
          </p:sp>
          <p:sp>
            <p:nvSpPr>
              <p:cNvPr id="29" name="TextBox 14"/>
              <p:cNvSpPr txBox="1"/>
              <p:nvPr/>
            </p:nvSpPr>
            <p:spPr>
              <a:xfrm>
                <a:off x="16382" y="6131"/>
                <a:ext cx="7264" cy="22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ts val="5600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Learning Objective System</a:t>
                </a:r>
                <a:endPara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endParaRPr>
              </a:p>
            </p:txBody>
          </p:sp>
          <p:sp>
            <p:nvSpPr>
              <p:cNvPr id="30" name="TextBox 14"/>
              <p:cNvSpPr txBox="1"/>
              <p:nvPr/>
            </p:nvSpPr>
            <p:spPr>
              <a:xfrm>
                <a:off x="16382" y="11460"/>
                <a:ext cx="7264" cy="11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ts val="5600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Lea</a:t>
                </a: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rning Sys</a:t>
                </a: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tem</a:t>
                </a:r>
                <a:endPara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endParaRPr>
              </a:p>
            </p:txBody>
          </p:sp>
          <p:sp>
            <p:nvSpPr>
              <p:cNvPr id="31" name="TextBox 14"/>
              <p:cNvSpPr txBox="1"/>
              <p:nvPr/>
            </p:nvSpPr>
            <p:spPr>
              <a:xfrm>
                <a:off x="4142" y="11460"/>
                <a:ext cx="7264" cy="11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ts val="5600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TT Interphases Bold" panose="02000803060000020004"/>
                    <a:ea typeface="TT Interphases Bold" panose="02000803060000020004"/>
                    <a:cs typeface="TT Interphases Bold" panose="02000803060000020004"/>
                    <a:sym typeface="TT Interphases Bold" panose="02000803060000020004"/>
                  </a:rPr>
                  <a:t>AI NPC System</a:t>
                </a:r>
                <a:endParaRPr lang="en-US" sz="4000" b="1">
                  <a:solidFill>
                    <a:srgbClr val="FFFFFF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组合 15"/>
          <p:cNvGrpSpPr/>
          <p:nvPr/>
        </p:nvGrpSpPr>
        <p:grpSpPr>
          <a:xfrm>
            <a:off x="2819400" y="2705100"/>
            <a:ext cx="13112750" cy="6191250"/>
            <a:chOff x="4440" y="4260"/>
            <a:chExt cx="20650" cy="9750"/>
          </a:xfrm>
        </p:grpSpPr>
        <p:grpSp>
          <p:nvGrpSpPr>
            <p:cNvPr id="15" name="组合 14"/>
            <p:cNvGrpSpPr/>
            <p:nvPr/>
          </p:nvGrpSpPr>
          <p:grpSpPr>
            <a:xfrm>
              <a:off x="4440" y="4260"/>
              <a:ext cx="13330" cy="9750"/>
              <a:chOff x="4440" y="4260"/>
              <a:chExt cx="13330" cy="975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440" y="4260"/>
                <a:ext cx="6010" cy="975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760" y="4260"/>
                <a:ext cx="6010" cy="9750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80" y="4260"/>
              <a:ext cx="6010" cy="9750"/>
            </a:xfrm>
            <a:prstGeom prst="rect">
              <a:avLst/>
            </a:prstGeom>
          </p:spPr>
        </p:pic>
      </p:grpSp>
      <p:sp>
        <p:nvSpPr>
          <p:cNvPr id="17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Log In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Sign up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82565" y="2476500"/>
            <a:ext cx="7722870" cy="7462520"/>
            <a:chOff x="7920" y="3900"/>
            <a:chExt cx="12162" cy="11752"/>
          </a:xfrm>
        </p:grpSpPr>
        <p:pic>
          <p:nvPicPr>
            <p:cNvPr id="8" name="图片 7" descr="_C__Users_31670_Desktop_App_Sign-up.html(iPhone 14 Pro Max) (1)"/>
            <p:cNvPicPr>
              <a:picLocks noChangeAspect="1"/>
            </p:cNvPicPr>
            <p:nvPr/>
          </p:nvPicPr>
          <p:blipFill>
            <a:blip r:embed="rId4"/>
            <a:srcRect l="6461" t="7037" r="6936" b="6790"/>
            <a:stretch>
              <a:fillRect/>
            </a:stretch>
          </p:blipFill>
          <p:spPr>
            <a:xfrm>
              <a:off x="7920" y="3971"/>
              <a:ext cx="5161" cy="11611"/>
            </a:xfrm>
            <a:prstGeom prst="round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00" y="3900"/>
              <a:ext cx="5682" cy="11753"/>
            </a:xfrm>
            <a:prstGeom prst="round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1245527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218736" y="427417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8074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10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0740" y="5470909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01529"/>
            <a:ext cx="3368312" cy="39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Introduction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3" y="4608899"/>
            <a:ext cx="4136806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Proposal content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5" name="Freeform 15"/>
          <p:cNvSpPr/>
          <p:nvPr/>
        </p:nvSpPr>
        <p:spPr>
          <a:xfrm rot="5400000">
            <a:off x="1218736" y="5181546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5468645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3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80740" y="6378280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13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74252" y="5516270"/>
            <a:ext cx="4714533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Product description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7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8074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14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9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8074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362"/>
            <a:ext cx="53520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Content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4" name="Freeform 34"/>
          <p:cNvSpPr/>
          <p:nvPr/>
        </p:nvSpPr>
        <p:spPr>
          <a:xfrm rot="5400000">
            <a:off x="1218736" y="6090048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50"/>
                </a:lnTo>
                <a:lnTo>
                  <a:pt x="0" y="10504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4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374252" y="6424773"/>
            <a:ext cx="5550548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Product development plan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8074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863099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16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863099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18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0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Account System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14"/>
          <p:cNvSpPr txBox="1"/>
          <p:nvPr/>
        </p:nvSpPr>
        <p:spPr>
          <a:xfrm>
            <a:off x="1647778" y="9042296"/>
            <a:ext cx="30187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AI Model Selection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52700"/>
            <a:ext cx="3280410" cy="709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529840"/>
            <a:ext cx="3301365" cy="7145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952500"/>
            <a:ext cx="1512570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  <a:buClrTx/>
              <a:buSzTx/>
              <a:buFontTx/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Learning Obectives Selecting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7" name="Freeform 3"/>
          <p:cNvSpPr/>
          <p:nvPr/>
        </p:nvSpPr>
        <p:spPr>
          <a:xfrm rot="-5400000">
            <a:off x="345440" y="682625"/>
            <a:ext cx="1092835" cy="1784350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7" name="组合 6"/>
          <p:cNvGrpSpPr/>
          <p:nvPr/>
        </p:nvGrpSpPr>
        <p:grpSpPr>
          <a:xfrm>
            <a:off x="3149600" y="2400300"/>
            <a:ext cx="11988800" cy="7640320"/>
            <a:chOff x="780" y="3780"/>
            <a:chExt cx="18880" cy="120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r="1982"/>
            <a:stretch>
              <a:fillRect/>
            </a:stretch>
          </p:blipFill>
          <p:spPr>
            <a:xfrm>
              <a:off x="780" y="3780"/>
              <a:ext cx="5560" cy="12032"/>
            </a:xfrm>
            <a:prstGeom prst="round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0" y="3780"/>
              <a:ext cx="5560" cy="12032"/>
            </a:xfrm>
            <a:prstGeom prst="round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00" y="3780"/>
              <a:ext cx="5560" cy="12032"/>
            </a:xfrm>
            <a:prstGeom prst="round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38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p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5" name="TextBox 5"/>
          <p:cNvSpPr txBox="1"/>
          <p:nvPr/>
        </p:nvSpPr>
        <p:spPr>
          <a:xfrm>
            <a:off x="2438400" y="952500"/>
            <a:ext cx="1512570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  <a:buClrTx/>
              <a:buSzTx/>
              <a:buFontTx/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Learning Obectives Selecting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7" name="Freeform 3"/>
          <p:cNvSpPr/>
          <p:nvPr/>
        </p:nvSpPr>
        <p:spPr>
          <a:xfrm rot="-5400000">
            <a:off x="345440" y="682625"/>
            <a:ext cx="1092835" cy="1784350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7" name="组合 6"/>
          <p:cNvGrpSpPr/>
          <p:nvPr/>
        </p:nvGrpSpPr>
        <p:grpSpPr>
          <a:xfrm>
            <a:off x="723900" y="2400300"/>
            <a:ext cx="11264900" cy="7640320"/>
            <a:chOff x="780" y="3780"/>
            <a:chExt cx="17740" cy="120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r="1982"/>
            <a:stretch>
              <a:fillRect/>
            </a:stretch>
          </p:blipFill>
          <p:spPr>
            <a:xfrm>
              <a:off x="780" y="3780"/>
              <a:ext cx="5560" cy="12032"/>
            </a:xfrm>
            <a:prstGeom prst="round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" y="3780"/>
              <a:ext cx="5560" cy="12032"/>
            </a:xfrm>
            <a:prstGeom prst="round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0" y="3780"/>
              <a:ext cx="5560" cy="12032"/>
            </a:xfrm>
            <a:prstGeom prst="round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629400" y="3162300"/>
            <a:ext cx="432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2725400" y="2705100"/>
            <a:ext cx="5210175" cy="1752600"/>
          </a:xfrm>
          <a:prstGeom prst="roundRect">
            <a:avLst/>
          </a:prstGeom>
          <a:solidFill>
            <a:srgbClr val="C2352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2725400" y="5067300"/>
            <a:ext cx="5210175" cy="1752600"/>
          </a:xfrm>
          <a:prstGeom prst="roundRect">
            <a:avLst/>
          </a:prstGeom>
          <a:solidFill>
            <a:srgbClr val="C2352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725400" y="7505700"/>
            <a:ext cx="5210175" cy="1752600"/>
          </a:xfrm>
          <a:prstGeom prst="roundRect">
            <a:avLst/>
          </a:prstGeom>
          <a:solidFill>
            <a:srgbClr val="C2352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954000" y="3166428"/>
            <a:ext cx="2099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sym typeface="+mn-ea"/>
              </a:rPr>
              <a:t>Predefined Learning Paths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54000" y="5344160"/>
            <a:ext cx="1637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sym typeface="+mn-ea"/>
              </a:rPr>
              <a:t>Custom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sym typeface="+mn-ea"/>
              </a:rPr>
              <a:t>Learning Paths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954000" y="7782560"/>
            <a:ext cx="2047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sym typeface="+mn-ea"/>
              </a:rPr>
              <a:t>Community Download 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Learning Paths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11400" y="3238500"/>
            <a:ext cx="275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Cover essential everyday scenarios</a:t>
            </a:r>
            <a:endParaRPr lang="en-US" altLang="zh-CN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667000" y="0"/>
            <a:ext cx="20954365" cy="10287000"/>
            <a:chOff x="-4200" y="0"/>
            <a:chExt cx="32999" cy="16200"/>
          </a:xfrm>
        </p:grpSpPr>
        <p:sp>
          <p:nvSpPr>
            <p:cNvPr id="2" name="Freeform 2"/>
            <p:cNvSpPr/>
            <p:nvPr/>
          </p:nvSpPr>
          <p:spPr>
            <a:xfrm>
              <a:off x="-1" y="0"/>
              <a:ext cx="28801" cy="162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880" y="1620"/>
              <a:ext cx="18159" cy="2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200"/>
                </a:lnSpc>
              </a:pPr>
              <a:r>
                <a:rPr lang="en-US" sz="8500" b="1">
                  <a:solidFill>
                    <a:srgbClr val="2A2E3A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AI NPC </a:t>
              </a:r>
              <a:r>
                <a:rPr lang="en-US" sz="8500" b="1">
                  <a:solidFill>
                    <a:srgbClr val="2A2E3A"/>
                  </a:solidFill>
                  <a:latin typeface="TT Interphases Bold" panose="02000803060000020004"/>
                  <a:ea typeface="TT Interphases Bold" panose="02000803060000020004"/>
                  <a:cs typeface="TT Interphases Bold" panose="02000803060000020004"/>
                  <a:sym typeface="TT Interphases Bold" panose="02000803060000020004"/>
                </a:rPr>
                <a:t>System</a:t>
              </a:r>
              <a:endPara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-4200" y="1701"/>
              <a:ext cx="5936" cy="1895"/>
            </a:xfrm>
            <a:custGeom>
              <a:avLst/>
              <a:gdLst/>
              <a:ahLst/>
              <a:cxnLst/>
              <a:rect l="l" t="t" r="r" b="b"/>
              <a:pathLst>
                <a:path w="3769663" h="1203642">
                  <a:moveTo>
                    <a:pt x="0" y="0"/>
                  </a:moveTo>
                  <a:lnTo>
                    <a:pt x="3769663" y="0"/>
                  </a:lnTo>
                  <a:lnTo>
                    <a:pt x="3769663" y="1203642"/>
                  </a:lnTo>
                  <a:lnTo>
                    <a:pt x="0" y="1203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3" name="组合 2"/>
            <p:cNvGrpSpPr/>
            <p:nvPr/>
          </p:nvGrpSpPr>
          <p:grpSpPr>
            <a:xfrm rot="0">
              <a:off x="12661" y="4225"/>
              <a:ext cx="13680" cy="10320"/>
              <a:chOff x="12720" y="4860"/>
              <a:chExt cx="13680" cy="1032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12720" y="48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5400"/>
                  <a:t>1. Basic Prompt</a:t>
                </a:r>
                <a:endParaRPr lang="en-US" altLang="zh-CN" sz="5400"/>
              </a:p>
              <a:p>
                <a:pPr algn="ctr"/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Establishes the agent’s foundational identity, including role, setting and personality traits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2720" y="84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altLang="zh-CN" sz="5400"/>
                  <a:t>2. Knowledge Base</a:t>
                </a:r>
                <a:endParaRPr lang="en-US" altLang="zh-CN" sz="5400"/>
              </a:p>
              <a:p>
                <a:pPr algn="ctr">
                  <a:buClrTx/>
                  <a:buSzTx/>
                  <a:buFontTx/>
                </a:pPr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Povides domain-specific expertise,to ensure accurate, context-aware responses.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2720" y="12060"/>
                <a:ext cx="13680" cy="3120"/>
              </a:xfrm>
              <a:prstGeom prst="roundRect">
                <a:avLst/>
              </a:prstGeom>
              <a:solidFill>
                <a:srgbClr val="004A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altLang="zh-CN" sz="5400"/>
                  <a:t>3. Interaction Flow</a:t>
                </a:r>
                <a:endParaRPr lang="en-US" altLang="zh-CN" sz="5400"/>
              </a:p>
              <a:p>
                <a:pPr algn="ctr">
                  <a:buClrTx/>
                  <a:buSzTx/>
                  <a:buFontTx/>
                </a:pPr>
                <a:r>
                  <a:rPr lang="en-US" altLang="zh-CN" sz="2800">
                    <a:latin typeface="Times New Roman" panose="02020603050405020304" charset="0"/>
                    <a:cs typeface="Times New Roman" panose="02020603050405020304" charset="0"/>
                  </a:rPr>
                  <a:t>Manages structured conversation paths to maintain focus and prevent deviation.</a:t>
                </a:r>
                <a:endParaRPr lang="en-US" altLang="zh-CN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6" name="圆角矩形 15"/>
            <p:cNvSpPr/>
            <p:nvPr/>
          </p:nvSpPr>
          <p:spPr>
            <a:xfrm>
              <a:off x="2461" y="6420"/>
              <a:ext cx="8603" cy="5929"/>
            </a:xfrm>
            <a:prstGeom prst="roundRect">
              <a:avLst/>
            </a:prstGeom>
            <a:solidFill>
              <a:srgbClr val="D94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 fontAlgn="ctr">
                <a:lnSpc>
                  <a:spcPct val="6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endParaRPr lang="en-US" altLang="zh-CN" sz="115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74" y="7568"/>
              <a:ext cx="8577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200" b="1">
                  <a:solidFill>
                    <a:schemeClr val="bg1"/>
                  </a:solidFill>
                </a:rPr>
                <a:t>Mask</a:t>
              </a:r>
              <a:endParaRPr lang="en-US" altLang="zh-CN" sz="72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7200" b="1">
                  <a:solidFill>
                    <a:schemeClr val="bg1"/>
                  </a:solidFill>
                </a:rPr>
                <a:t>Prmompt</a:t>
              </a:r>
              <a:endParaRPr lang="en-US" altLang="zh-CN" sz="72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0"/>
            <a:ext cx="18282285" cy="1028573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1028700"/>
            <a:ext cx="11530965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Mask Prompt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67303" y="108020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图片 6" descr="imag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83" y="2552700"/>
            <a:ext cx="12497435" cy="6988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952500"/>
            <a:ext cx="1512570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  <a:buClrTx/>
              <a:buSzTx/>
              <a:buFontTx/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Explore </a:t>
            </a: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Utopia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7" name="Freeform 3"/>
          <p:cNvSpPr/>
          <p:nvPr/>
        </p:nvSpPr>
        <p:spPr>
          <a:xfrm rot="-5400000">
            <a:off x="345440" y="682625"/>
            <a:ext cx="1092835" cy="1784350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81300"/>
            <a:ext cx="3152775" cy="6823075"/>
          </a:xfrm>
          <a:prstGeom prst="rect">
            <a:avLst/>
          </a:prstGeom>
        </p:spPr>
      </p:pic>
      <p:pic>
        <p:nvPicPr>
          <p:cNvPr id="4" name="图片 3" descr="coffe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2941955"/>
            <a:ext cx="115570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2057400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0" y="543757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481986" y="2057400"/>
            <a:ext cx="682877" cy="804244"/>
          </a:xfrm>
          <a:custGeom>
            <a:avLst/>
            <a:gdLst/>
            <a:ahLst/>
            <a:cxnLst/>
            <a:rect l="l" t="t" r="r" b="b"/>
            <a:pathLst>
              <a:path w="682877" h="804244">
                <a:moveTo>
                  <a:pt x="0" y="0"/>
                </a:moveTo>
                <a:lnTo>
                  <a:pt x="682877" y="0"/>
                </a:lnTo>
                <a:lnTo>
                  <a:pt x="682877" y="804244"/>
                </a:lnTo>
                <a:lnTo>
                  <a:pt x="0" y="80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363632" y="2085825"/>
            <a:ext cx="4080335" cy="53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95" dirty="0">
              <a:solidFill>
                <a:srgbClr val="2A2E3A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81986" y="7354384"/>
            <a:ext cx="709881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5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ZHANG Yifan</a:t>
            </a:r>
            <a:endParaRPr lang="en-US" sz="25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1155215118</a:t>
            </a:r>
            <a:endParaRPr lang="en-US" sz="25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1986" y="3686061"/>
            <a:ext cx="9358214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altLang="zh-CN" sz="11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Part 1. Introduction</a:t>
            </a:r>
            <a:endParaRPr lang="en-US" sz="11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1218736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197732" y="608528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80740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10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0740" y="5470909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47288"/>
            <a:ext cx="4006487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Problem statement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2" y="6462873"/>
            <a:ext cx="3874147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Proposed solution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5468645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80740" y="6378280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13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7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80740" y="7285651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14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9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80740" y="8193022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15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362"/>
            <a:ext cx="6896100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Introduction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80740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863099" y="365390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16</a:t>
            </a:r>
            <a:endParaRPr lang="en-US" sz="3000" b="1" dirty="0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863099" y="4561274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18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550176" y="1622410"/>
            <a:ext cx="12689824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Problem Statement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50176" y="3498259"/>
            <a:ext cx="12842223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1. Increasing importance of learning foreign languages for international students [1] VS challenges led by their insufficient language skills [2]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2. Limitations of current language learning tools: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Traditional teacher-centered learning: dependency, 	monopolized assessment [3]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	Current learning apps: lack of immersive environment, 	inaccurate AI models [4]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What do international students need: A more immersive and effective language learning tool.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5227771" y="6842125"/>
            <a:ext cx="2419905" cy="2419905"/>
          </a:xfrm>
          <a:custGeom>
            <a:avLst/>
            <a:gdLst/>
            <a:ahLst/>
            <a:cxnLst/>
            <a:rect l="l" t="t" r="r" b="b"/>
            <a:pathLst>
              <a:path w="2419905" h="2419905">
                <a:moveTo>
                  <a:pt x="0" y="0"/>
                </a:moveTo>
                <a:lnTo>
                  <a:pt x="2419905" y="0"/>
                </a:lnTo>
                <a:lnTo>
                  <a:pt x="2419905" y="2419904"/>
                </a:lnTo>
                <a:lnTo>
                  <a:pt x="0" y="2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50176" y="908035"/>
            <a:ext cx="10175224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Proposed Solution: </a:t>
            </a:r>
            <a:r>
              <a:rPr lang="en-US" sz="8500" b="1" dirty="0" err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TalkUtopia</a:t>
            </a:r>
            <a:endParaRPr lang="en-US" sz="8500" b="1" dirty="0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176" y="3996154"/>
            <a:ext cx="12677595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is a language learning app targeting international students.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altLang="zh-CN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features the integration of AI agents and Virtual Reality(VR) environment</a:t>
            </a:r>
            <a:endParaRPr lang="en-US" altLang="zh-CN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altLang="zh-CN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3600" dirty="0" err="1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TalkUtopia</a:t>
            </a:r>
            <a:r>
              <a:rPr lang="en-US" sz="3600" dirty="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 is designed for promoting language learning in an immersive and engaging way</a:t>
            </a:r>
            <a:endParaRPr lang="en-US" sz="3600" dirty="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436210" y="4190895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57400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43757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06608" y="8391039"/>
            <a:ext cx="3769663" cy="1203642"/>
          </a:xfrm>
          <a:custGeom>
            <a:avLst/>
            <a:gdLst/>
            <a:ahLst/>
            <a:cxnLst/>
            <a:rect l="l" t="t" r="r" b="b"/>
            <a:pathLst>
              <a:path w="3769663" h="1203642">
                <a:moveTo>
                  <a:pt x="0" y="0"/>
                </a:moveTo>
                <a:lnTo>
                  <a:pt x="3769663" y="0"/>
                </a:lnTo>
                <a:lnTo>
                  <a:pt x="3769663" y="1203642"/>
                </a:lnTo>
                <a:lnTo>
                  <a:pt x="0" y="120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81986" y="2057400"/>
            <a:ext cx="682877" cy="804244"/>
          </a:xfrm>
          <a:custGeom>
            <a:avLst/>
            <a:gdLst/>
            <a:ahLst/>
            <a:cxnLst/>
            <a:rect l="l" t="t" r="r" b="b"/>
            <a:pathLst>
              <a:path w="682877" h="804244">
                <a:moveTo>
                  <a:pt x="0" y="0"/>
                </a:moveTo>
                <a:lnTo>
                  <a:pt x="682877" y="0"/>
                </a:lnTo>
                <a:lnTo>
                  <a:pt x="682877" y="804244"/>
                </a:lnTo>
                <a:lnTo>
                  <a:pt x="0" y="80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81986" y="7354384"/>
            <a:ext cx="7098815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XIA Yunfei 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SID:1155210923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1986" y="3686061"/>
            <a:ext cx="7282512" cy="14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Part 2 </a:t>
            </a:r>
            <a:endParaRPr lang="en-US" sz="11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481986" y="9258300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218736" y="3366804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218736" y="4274175"/>
            <a:ext cx="670378" cy="1050450"/>
          </a:xfrm>
          <a:custGeom>
            <a:avLst/>
            <a:gdLst/>
            <a:ahLst/>
            <a:cxnLst/>
            <a:rect l="l" t="t" r="r" b="b"/>
            <a:pathLst>
              <a:path w="670378" h="1050450">
                <a:moveTo>
                  <a:pt x="0" y="0"/>
                </a:moveTo>
                <a:lnTo>
                  <a:pt x="670378" y="0"/>
                </a:lnTo>
                <a:lnTo>
                  <a:pt x="670378" y="1050449"/>
                </a:lnTo>
                <a:lnTo>
                  <a:pt x="0" y="105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653904"/>
            <a:ext cx="708045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1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61274"/>
            <a:ext cx="708045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2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253" y="3701529"/>
            <a:ext cx="336831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User Profile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4253" y="4608899"/>
            <a:ext cx="3368312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Current Language Learning apps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995045"/>
            <a:ext cx="11452860" cy="1307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Proposal Context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700" y="6377148"/>
            <a:ext cx="7080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6</a:t>
            </a:r>
            <a:endParaRPr lang="en-US" sz="3000" b="1">
              <a:solidFill>
                <a:srgbClr val="FFFFFF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49" name="Freeform 49"/>
          <p:cNvSpPr/>
          <p:nvPr/>
        </p:nvSpPr>
        <p:spPr>
          <a:xfrm rot="5400000">
            <a:off x="12913549" y="-1368963"/>
            <a:ext cx="2737926" cy="2737926"/>
          </a:xfrm>
          <a:custGeom>
            <a:avLst/>
            <a:gdLst/>
            <a:ahLst/>
            <a:cxnLst/>
            <a:rect l="l" t="t" r="r" b="b"/>
            <a:pathLst>
              <a:path w="2737926" h="2737926">
                <a:moveTo>
                  <a:pt x="0" y="0"/>
                </a:moveTo>
                <a:lnTo>
                  <a:pt x="2737926" y="0"/>
                </a:lnTo>
                <a:lnTo>
                  <a:pt x="2737926" y="2737926"/>
                </a:lnTo>
                <a:lnTo>
                  <a:pt x="0" y="2737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0" y="1743075"/>
            <a:ext cx="1784319" cy="1784319"/>
          </a:xfrm>
          <a:custGeom>
            <a:avLst/>
            <a:gdLst/>
            <a:ahLst/>
            <a:cxnLst/>
            <a:rect l="l" t="t" r="r" b="b"/>
            <a:pathLst>
              <a:path w="1784319" h="1784319">
                <a:moveTo>
                  <a:pt x="0" y="0"/>
                </a:moveTo>
                <a:lnTo>
                  <a:pt x="1784319" y="0"/>
                </a:lnTo>
                <a:lnTo>
                  <a:pt x="1784319" y="1784319"/>
                </a:lnTo>
                <a:lnTo>
                  <a:pt x="0" y="178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159" y="9036898"/>
            <a:ext cx="576531" cy="442804"/>
          </a:xfrm>
          <a:custGeom>
            <a:avLst/>
            <a:gdLst/>
            <a:ahLst/>
            <a:cxnLst/>
            <a:rect l="l" t="t" r="r" b="b"/>
            <a:pathLst>
              <a:path w="576531" h="442804">
                <a:moveTo>
                  <a:pt x="0" y="0"/>
                </a:moveTo>
                <a:lnTo>
                  <a:pt x="576532" y="0"/>
                </a:lnTo>
                <a:lnTo>
                  <a:pt x="576532" y="442804"/>
                </a:lnTo>
                <a:lnTo>
                  <a:pt x="0" y="44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020" y="1622425"/>
            <a:ext cx="6937375" cy="326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User Profile: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  <a:p>
            <a:pPr algn="l">
              <a:lnSpc>
                <a:spcPts val="8500"/>
              </a:lnSpc>
            </a:pPr>
            <a:r>
              <a:rPr lang="en-US" sz="8500" b="1">
                <a:solidFill>
                  <a:srgbClr val="2A2E3A"/>
                </a:solidFill>
                <a:latin typeface="TT Interphases Bold" panose="02000803060000020004"/>
                <a:ea typeface="TT Interphases Bold" panose="02000803060000020004"/>
                <a:cs typeface="TT Interphases Bold" panose="02000803060000020004"/>
                <a:sym typeface="TT Interphases Bold" panose="02000803060000020004"/>
              </a:rPr>
              <a:t>Who Are Our Users?</a:t>
            </a:r>
            <a:endParaRPr lang="en-US" sz="8500" b="1">
              <a:solidFill>
                <a:srgbClr val="2A2E3A"/>
              </a:solidFill>
              <a:latin typeface="TT Interphases Bold" panose="02000803060000020004"/>
              <a:ea typeface="TT Interphases Bold" panose="02000803060000020004"/>
              <a:cs typeface="TT Interphases Bold" panose="02000803060000020004"/>
              <a:sym typeface="TT Interphases Bold" panose="020008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7778" y="9042296"/>
            <a:ext cx="30187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Back to Agenda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3290" y="4991100"/>
            <a:ext cx="8072120" cy="48291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Target Users: International Students aged 15-25</a:t>
            </a: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Preparing for studies in English-speaking countries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Key Challenges: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Vocabulary gaps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Pronunciation/fluency struggles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Cultural barriers 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  <a:p>
            <a:pPr algn="l">
              <a:lnSpc>
                <a:spcPts val="3500"/>
              </a:lnSpc>
            </a:pPr>
            <a:r>
              <a:rPr lang="en-US" altLang="zh-CN" sz="2500">
                <a:solidFill>
                  <a:srgbClr val="2A2E3A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Lack of motivation</a:t>
            </a:r>
            <a:endParaRPr lang="en-US" altLang="zh-CN" sz="2500">
              <a:solidFill>
                <a:srgbClr val="2A2E3A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440275" y="7104361"/>
            <a:ext cx="3971119" cy="3971119"/>
          </a:xfrm>
          <a:custGeom>
            <a:avLst/>
            <a:gdLst/>
            <a:ahLst/>
            <a:cxnLst/>
            <a:rect l="l" t="t" r="r" b="b"/>
            <a:pathLst>
              <a:path w="3971119" h="3971119">
                <a:moveTo>
                  <a:pt x="0" y="0"/>
                </a:moveTo>
                <a:lnTo>
                  <a:pt x="3971119" y="0"/>
                </a:lnTo>
                <a:lnTo>
                  <a:pt x="3971119" y="3971119"/>
                </a:lnTo>
                <a:lnTo>
                  <a:pt x="0" y="3971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77589f7-5dfb-4f6e-9916-af6412fb6143"/>
  <p:tag name="COMMONDATA" val="eyJoZGlkIjoiNDQ1NTE0NjA4MTg1YjNiMTJiZjBlYzhlYmIwOGNiOTk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3499</Words>
  <Application>WPS 演示</Application>
  <PresentationFormat>On-screen Show (4:3)</PresentationFormat>
  <Paragraphs>266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Times New Roman</vt:lpstr>
      <vt:lpstr>TT Interphases Bold</vt:lpstr>
      <vt:lpstr>TT Interphases</vt:lpstr>
      <vt:lpstr>Heading Now 71-78</vt:lpstr>
      <vt:lpstr>微软雅黑</vt:lpstr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/>
  <cp:lastModifiedBy>Deson</cp:lastModifiedBy>
  <cp:revision>6</cp:revision>
  <dcterms:created xsi:type="dcterms:W3CDTF">2006-08-16T00:00:00Z</dcterms:created>
  <dcterms:modified xsi:type="dcterms:W3CDTF">2025-04-12T07:39:15Z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409F4B36EB5A4332B3983784D04453F3</vt:lpwstr>
  </property>
  <property fmtid="{D5CDD505-2E9C-101B-9397-08002B2CF9AE}" pid="3" name="KSOProductBuildVer">
    <vt:lpwstr>2052-11.1.0.12165</vt:lpwstr>
  </property>
</Properties>
</file>